
<file path=[Content_Types].xml><?xml version="1.0" encoding="utf-8"?>
<Types xmlns="http://schemas.openxmlformats.org/package/2006/content-types">
  <Default Extension="emf" ContentType="image/x-emf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303" r:id="rId20"/>
    <p:sldId id="304" r:id="rId21"/>
    <p:sldId id="305" r:id="rId22"/>
    <p:sldId id="306" r:id="rId23"/>
    <p:sldId id="307" r:id="rId24"/>
    <p:sldId id="278" r:id="rId25"/>
  </p:sldIdLst>
  <p:sldSz cx="12192000" cy="6858000"/>
  <p:notesSz cx="7559675" cy="106918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AF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6" autoAdjust="0"/>
    <p:restoredTop sz="94660"/>
  </p:normalViewPr>
  <p:slideViewPr>
    <p:cSldViewPr snapToGrid="0">
      <p:cViewPr varScale="1">
        <p:scale>
          <a:sx n="86" d="100"/>
          <a:sy n="86" d="100"/>
        </p:scale>
        <p:origin x="7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hr-HR" sz="4400" b="0" strike="noStrike" spc="-1">
                <a:solidFill>
                  <a:srgbClr val="000000"/>
                </a:solidFill>
                <a:latin typeface="Calibri Light"/>
              </a:rPr>
              <a:t>Kliknite da biste uredili stil naslova matrice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r-HR" sz="2800" b="0" strike="noStrike" spc="-1">
                <a:solidFill>
                  <a:srgbClr val="000000"/>
                </a:solidFill>
                <a:latin typeface="Calibri"/>
              </a:rPr>
              <a:t>Uredite stilove teksta matrice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2400" b="0" strike="noStrike" spc="-1">
                <a:solidFill>
                  <a:srgbClr val="000000"/>
                </a:solidFill>
                <a:latin typeface="Calibri"/>
              </a:rPr>
              <a:t>Druga razina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2000" b="0" strike="noStrike" spc="-1">
                <a:solidFill>
                  <a:srgbClr val="000000"/>
                </a:solidFill>
                <a:latin typeface="Calibri"/>
              </a:rPr>
              <a:t>Treća razina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1800" b="0" strike="noStrike" spc="-1">
                <a:solidFill>
                  <a:srgbClr val="000000"/>
                </a:solidFill>
                <a:latin typeface="Calibri"/>
              </a:rPr>
              <a:t>Četvrta razina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1800" b="0" strike="noStrike" spc="-1">
                <a:solidFill>
                  <a:srgbClr val="000000"/>
                </a:solidFill>
                <a:latin typeface="Calibri"/>
              </a:rPr>
              <a:t>Peta razina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10891962-0CDF-4281-9228-53DDE2E79799}" type="datetime">
              <a:rPr lang="hr-HR" sz="1200" b="0" strike="noStrike" spc="-1">
                <a:solidFill>
                  <a:srgbClr val="8B8B8B"/>
                </a:solidFill>
                <a:latin typeface="Calibri"/>
              </a:rPr>
              <a:t>22.2.2023.</a:t>
            </a:fld>
            <a:endParaRPr lang="hr-HR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hr-HR" sz="24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951D1922-99F5-444D-8485-1B172900DAE0}" type="slidenum">
              <a:rPr lang="hr-HR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hr-HR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s://www.e-sfera.hr/dodatni-digitalni-sadrzaji/ba6cc9e7-67ce-4db1-9a12-41539cfa6eec/assets/audio/26_l16_-_kim_michaels.mp3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ba6cc9e7-67ce-4db1-9a12-41539cfa6eec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2"/>
          <p:cNvSpPr/>
          <p:nvPr/>
        </p:nvSpPr>
        <p:spPr>
          <a:xfrm flipV="1">
            <a:off x="0" y="-720"/>
            <a:ext cx="7539480" cy="6857640"/>
          </a:xfrm>
          <a:custGeom>
            <a:avLst/>
            <a:gdLst/>
            <a:ahLst/>
            <a:cxnLst/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5" name="TextShape 4"/>
          <p:cNvSpPr txBox="1"/>
          <p:nvPr/>
        </p:nvSpPr>
        <p:spPr>
          <a:xfrm>
            <a:off x="88900" y="152400"/>
            <a:ext cx="6565900" cy="1927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8500"/>
          </a:bodyPr>
          <a:lstStyle/>
          <a:p>
            <a:pPr>
              <a:lnSpc>
                <a:spcPct val="90000"/>
              </a:lnSpc>
            </a:pPr>
            <a:r>
              <a:rPr lang="hr-HR" sz="4400" b="0" strike="noStrike" spc="-1" dirty="0" err="1">
                <a:latin typeface="Calibri"/>
              </a:rPr>
              <a:t>Unit</a:t>
            </a:r>
            <a:r>
              <a:rPr lang="hr-HR" sz="4400" b="0" strike="noStrike" spc="-1" dirty="0">
                <a:latin typeface="Calibri"/>
              </a:rPr>
              <a:t> 5 </a:t>
            </a:r>
          </a:p>
          <a:p>
            <a:pPr>
              <a:lnSpc>
                <a:spcPct val="90000"/>
              </a:lnSpc>
            </a:pPr>
            <a:r>
              <a:rPr lang="hr-HR" sz="4400" b="0" strike="noStrike" spc="-1" dirty="0" err="1">
                <a:latin typeface="Calibri"/>
              </a:rPr>
              <a:t>Lesson</a:t>
            </a:r>
            <a:r>
              <a:rPr lang="hr-HR" sz="4400" b="0" strike="noStrike" spc="-1" dirty="0">
                <a:latin typeface="Calibri"/>
              </a:rPr>
              <a:t> 16</a:t>
            </a:r>
          </a:p>
          <a:p>
            <a:pPr>
              <a:lnSpc>
                <a:spcPct val="90000"/>
              </a:lnSpc>
            </a:pPr>
            <a:r>
              <a:rPr lang="hr-HR" sz="4400" spc="-1" dirty="0" err="1">
                <a:latin typeface="Calibri"/>
              </a:rPr>
              <a:t>Look</a:t>
            </a:r>
            <a:r>
              <a:rPr lang="hr-HR" sz="4400" spc="-1" dirty="0">
                <a:latin typeface="Calibri"/>
              </a:rPr>
              <a:t> </a:t>
            </a:r>
            <a:r>
              <a:rPr lang="hr-HR" sz="4400" spc="-1" dirty="0" err="1">
                <a:latin typeface="Calibri"/>
              </a:rPr>
              <a:t>into</a:t>
            </a:r>
            <a:r>
              <a:rPr lang="hr-HR" sz="4400" spc="-1" dirty="0">
                <a:latin typeface="Calibri"/>
              </a:rPr>
              <a:t> </a:t>
            </a:r>
            <a:r>
              <a:rPr lang="hr-HR" sz="4400" spc="-1" dirty="0" err="1">
                <a:latin typeface="Calibri"/>
              </a:rPr>
              <a:t>the</a:t>
            </a:r>
            <a:r>
              <a:rPr lang="hr-HR" sz="4400" spc="-1" dirty="0">
                <a:latin typeface="Calibri"/>
              </a:rPr>
              <a:t> future</a:t>
            </a:r>
            <a:endParaRPr lang="en-US" sz="4400" b="0" strike="noStrike" spc="-1" dirty="0">
              <a:latin typeface="Calibri"/>
            </a:endParaRPr>
          </a:p>
        </p:txBody>
      </p:sp>
      <p:pic>
        <p:nvPicPr>
          <p:cNvPr id="86" name="Content Placeholder 3"/>
          <p:cNvPicPr/>
          <p:nvPr/>
        </p:nvPicPr>
        <p:blipFill>
          <a:blip r:embed="rId2"/>
          <a:stretch/>
        </p:blipFill>
        <p:spPr>
          <a:xfrm>
            <a:off x="7979040" y="394560"/>
            <a:ext cx="3936240" cy="737640"/>
          </a:xfrm>
          <a:prstGeom prst="rect">
            <a:avLst/>
          </a:prstGeom>
          <a:ln w="0">
            <a:noFill/>
          </a:ln>
        </p:spPr>
      </p:pic>
      <p:sp>
        <p:nvSpPr>
          <p:cNvPr id="87" name="CustomShape 5"/>
          <p:cNvSpPr/>
          <p:nvPr/>
        </p:nvSpPr>
        <p:spPr>
          <a:xfrm>
            <a:off x="-1" y="2096280"/>
            <a:ext cx="5565914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strike="noStrike" spc="-1" dirty="0">
                <a:latin typeface="Calibri"/>
              </a:rPr>
              <a:t>     </a:t>
            </a:r>
            <a:endParaRPr lang="hr-HR" sz="1800" b="0" strike="noStrike" spc="-1" dirty="0">
              <a:latin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3"/>
          <a:stretch/>
        </p:blipFill>
        <p:spPr>
          <a:xfrm>
            <a:off x="7946640" y="1417320"/>
            <a:ext cx="4012560" cy="5155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>
            <a:extLst>
              <a:ext uri="{FF2B5EF4-FFF2-40B4-BE49-F238E27FC236}">
                <a16:creationId xmlns:a16="http://schemas.microsoft.com/office/drawing/2014/main" id="{F6A46215-BC30-E7F5-B8AF-07B2342C44EC}"/>
              </a:ext>
            </a:extLst>
          </p:cNvPr>
          <p:cNvSpPr txBox="1"/>
          <p:nvPr/>
        </p:nvSpPr>
        <p:spPr>
          <a:xfrm>
            <a:off x="7477278" y="5375344"/>
            <a:ext cx="31226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200" dirty="0">
                <a:hlinkClick r:id="rId4"/>
              </a:rPr>
              <a:t>https://www.e-sfera.hr/dodatni-digitalni-sadrzaji/ba6cc9e7-67ce-4db1-9a12-41539cfa6eec/assets/audio/26_l16_-_kim_michaels.mp3</a:t>
            </a:r>
            <a:r>
              <a:rPr lang="hr-HR" sz="1200" dirty="0"/>
              <a:t>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0255EF4A-BD1A-5A09-D138-041E698C1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7634" y="1495214"/>
            <a:ext cx="4885305" cy="324864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123963A-47E3-8821-BEDE-B407306648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021" y="-3103"/>
            <a:ext cx="1859318" cy="69183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2EB01B6-409A-7E89-4906-7F122CBDE5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61" y="1747603"/>
            <a:ext cx="7306695" cy="3362794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42066D54-0A47-27DE-AFC8-9C44B7228EBB}"/>
              </a:ext>
            </a:extLst>
          </p:cNvPr>
          <p:cNvSpPr txBox="1"/>
          <p:nvPr/>
        </p:nvSpPr>
        <p:spPr>
          <a:xfrm>
            <a:off x="167649" y="4000348"/>
            <a:ext cx="465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1E8E6DEF-2393-C50C-F29A-9ABF4228106E}"/>
              </a:ext>
            </a:extLst>
          </p:cNvPr>
          <p:cNvSpPr txBox="1"/>
          <p:nvPr/>
        </p:nvSpPr>
        <p:spPr>
          <a:xfrm>
            <a:off x="167650" y="2990004"/>
            <a:ext cx="465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CF2BB616-E8D2-588A-051F-A729114BD3C6}"/>
              </a:ext>
            </a:extLst>
          </p:cNvPr>
          <p:cNvSpPr txBox="1"/>
          <p:nvPr/>
        </p:nvSpPr>
        <p:spPr>
          <a:xfrm>
            <a:off x="167649" y="4535995"/>
            <a:ext cx="465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244D6D26-0F9F-3EEB-DC3C-DDBEAE621B2A}"/>
              </a:ext>
            </a:extLst>
          </p:cNvPr>
          <p:cNvSpPr txBox="1"/>
          <p:nvPr/>
        </p:nvSpPr>
        <p:spPr>
          <a:xfrm>
            <a:off x="167649" y="3477128"/>
            <a:ext cx="465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2" name="26_l16_-_kim_michaels">
            <a:hlinkClick r:id="" action="ppaction://media"/>
            <a:extLst>
              <a:ext uri="{FF2B5EF4-FFF2-40B4-BE49-F238E27FC236}">
                <a16:creationId xmlns:a16="http://schemas.microsoft.com/office/drawing/2014/main" id="{499EBA6B-16A0-E4E5-52A1-76A49B0728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9307" y="394120"/>
            <a:ext cx="909307" cy="90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4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3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A86C0A02-6265-F251-62E6-7EAD08680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997" y="9048"/>
            <a:ext cx="2820346" cy="68580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DED2A7D-4E26-5B47-1B5A-651FEABA7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8" y="9048"/>
            <a:ext cx="9474382" cy="51972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06806CF1-61FE-6CD5-0DCA-33B19A2E6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70754"/>
            <a:ext cx="9356669" cy="495235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F77696C-F392-A4F6-83D8-EFA627AF7B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7166" y="1503998"/>
            <a:ext cx="362001" cy="35247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CC68366-8F91-BA4A-AC68-E189F03D2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3999" y="1957187"/>
            <a:ext cx="362001" cy="35247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E8431ECF-67B8-7DE9-F140-53F35075EC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2801" y="2482566"/>
            <a:ext cx="362001" cy="35247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20A8C754-E72A-7BE9-B65D-ADAD9CA8A4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6062" y="2947895"/>
            <a:ext cx="362001" cy="352474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B1349C76-0D8B-E617-54B4-62E44863F0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5322" y="3429000"/>
            <a:ext cx="362001" cy="352474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407D9580-AF86-B291-982C-0AAF10EEF0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4082" y="4435643"/>
            <a:ext cx="362001" cy="35247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7294BA33-7BD6-5A35-30F9-A374B9DE4C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7323" y="5434772"/>
            <a:ext cx="362001" cy="352474"/>
          </a:xfrm>
          <a:prstGeom prst="rect">
            <a:avLst/>
          </a:prstGeom>
        </p:spPr>
      </p:pic>
      <p:pic>
        <p:nvPicPr>
          <p:cNvPr id="5" name="26_l16_-_kim_michaels">
            <a:hlinkClick r:id="" action="ppaction://media"/>
            <a:extLst>
              <a:ext uri="{FF2B5EF4-FFF2-40B4-BE49-F238E27FC236}">
                <a16:creationId xmlns:a16="http://schemas.microsoft.com/office/drawing/2014/main" id="{6CD3D0EB-013E-2C83-E0A3-5D106A4A4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32512" y="378069"/>
            <a:ext cx="909307" cy="90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33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B9CEEEB-1243-86A5-6EB7-5488C9E9A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687" y="-11911"/>
            <a:ext cx="9888330" cy="482032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A7EF243-20D4-52E0-80AB-E6867E76C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610" y="4615628"/>
            <a:ext cx="7596780" cy="2242372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B1EDC670-58E0-C4DA-562A-987BACECE02A}"/>
              </a:ext>
            </a:extLst>
          </p:cNvPr>
          <p:cNvSpPr txBox="1"/>
          <p:nvPr/>
        </p:nvSpPr>
        <p:spPr>
          <a:xfrm>
            <a:off x="308113" y="1284806"/>
            <a:ext cx="57050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i="1" dirty="0">
                <a:solidFill>
                  <a:srgbClr val="71AF55"/>
                </a:solidFill>
              </a:rPr>
              <a:t>Zoo scientists prevent animals from dying out.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924E0913-B4FA-24B7-BAAF-93DB042F3CCC}"/>
              </a:ext>
            </a:extLst>
          </p:cNvPr>
          <p:cNvSpPr txBox="1"/>
          <p:nvPr/>
        </p:nvSpPr>
        <p:spPr>
          <a:xfrm>
            <a:off x="6013174" y="1259554"/>
            <a:ext cx="50269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i="1" dirty="0">
                <a:solidFill>
                  <a:srgbClr val="71AF55"/>
                </a:solidFill>
              </a:rPr>
              <a:t>Animals are kept in cages, and this is cruel.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82428C44-B659-49BF-9C9A-DE1EF0D0357E}"/>
              </a:ext>
            </a:extLst>
          </p:cNvPr>
          <p:cNvSpPr txBox="1"/>
          <p:nvPr/>
        </p:nvSpPr>
        <p:spPr>
          <a:xfrm>
            <a:off x="308114" y="1707219"/>
            <a:ext cx="32898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100" i="1" dirty="0" err="1">
                <a:solidFill>
                  <a:srgbClr val="71AF55"/>
                </a:solidFill>
              </a:rPr>
              <a:t>Zoos</a:t>
            </a:r>
            <a:r>
              <a:rPr lang="hr-HR" sz="2100" i="1" dirty="0">
                <a:solidFill>
                  <a:srgbClr val="71AF55"/>
                </a:solidFill>
              </a:rPr>
              <a:t> </a:t>
            </a:r>
            <a:r>
              <a:rPr lang="hr-HR" sz="2100" i="1" dirty="0" err="1">
                <a:solidFill>
                  <a:srgbClr val="71AF55"/>
                </a:solidFill>
              </a:rPr>
              <a:t>can</a:t>
            </a:r>
            <a:r>
              <a:rPr lang="hr-HR" sz="2100" i="1" dirty="0">
                <a:solidFill>
                  <a:srgbClr val="71AF55"/>
                </a:solidFill>
              </a:rPr>
              <a:t> </a:t>
            </a:r>
            <a:r>
              <a:rPr lang="hr-HR" sz="2100" i="1" dirty="0" err="1">
                <a:solidFill>
                  <a:srgbClr val="71AF55"/>
                </a:solidFill>
              </a:rPr>
              <a:t>be</a:t>
            </a:r>
            <a:r>
              <a:rPr lang="hr-HR" sz="2100" i="1" dirty="0">
                <a:solidFill>
                  <a:srgbClr val="71AF55"/>
                </a:solidFill>
              </a:rPr>
              <a:t> </a:t>
            </a:r>
            <a:r>
              <a:rPr lang="hr-HR" sz="2100" i="1" dirty="0" err="1">
                <a:solidFill>
                  <a:srgbClr val="71AF55"/>
                </a:solidFill>
              </a:rPr>
              <a:t>educational</a:t>
            </a:r>
            <a:r>
              <a:rPr lang="hr-HR" sz="2100" i="1" dirty="0">
                <a:solidFill>
                  <a:srgbClr val="71AF55"/>
                </a:solidFill>
              </a:rPr>
              <a:t>.</a:t>
            </a:r>
            <a:endParaRPr lang="en-GB" sz="2100" i="1" dirty="0">
              <a:solidFill>
                <a:srgbClr val="71AF55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66FA81A3-6698-F868-7C28-D413F639EC6B}"/>
              </a:ext>
            </a:extLst>
          </p:cNvPr>
          <p:cNvSpPr txBox="1"/>
          <p:nvPr/>
        </p:nvSpPr>
        <p:spPr>
          <a:xfrm>
            <a:off x="6012070" y="1982753"/>
            <a:ext cx="48602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100" i="1" dirty="0">
                <a:solidFill>
                  <a:srgbClr val="71AF55"/>
                </a:solidFill>
              </a:rPr>
              <a:t>Zoo </a:t>
            </a:r>
            <a:r>
              <a:rPr lang="hr-HR" sz="2100" i="1" dirty="0" err="1">
                <a:solidFill>
                  <a:srgbClr val="71AF55"/>
                </a:solidFill>
              </a:rPr>
              <a:t>animals</a:t>
            </a:r>
            <a:r>
              <a:rPr lang="hr-HR" sz="2100" i="1" dirty="0">
                <a:solidFill>
                  <a:srgbClr val="71AF55"/>
                </a:solidFill>
              </a:rPr>
              <a:t> are </a:t>
            </a:r>
            <a:r>
              <a:rPr lang="hr-HR" sz="2100" i="1" dirty="0" err="1">
                <a:solidFill>
                  <a:srgbClr val="71AF55"/>
                </a:solidFill>
              </a:rPr>
              <a:t>under</a:t>
            </a:r>
            <a:r>
              <a:rPr lang="hr-HR" sz="2100" i="1" dirty="0">
                <a:solidFill>
                  <a:srgbClr val="71AF55"/>
                </a:solidFill>
              </a:rPr>
              <a:t> a </a:t>
            </a:r>
            <a:r>
              <a:rPr lang="hr-HR" sz="2100" i="1" dirty="0" err="1">
                <a:solidFill>
                  <a:srgbClr val="71AF55"/>
                </a:solidFill>
              </a:rPr>
              <a:t>lot</a:t>
            </a:r>
            <a:r>
              <a:rPr lang="hr-HR" sz="2100" i="1" dirty="0">
                <a:solidFill>
                  <a:srgbClr val="71AF55"/>
                </a:solidFill>
              </a:rPr>
              <a:t> </a:t>
            </a:r>
            <a:r>
              <a:rPr lang="hr-HR" sz="2100" i="1" dirty="0" err="1">
                <a:solidFill>
                  <a:srgbClr val="71AF55"/>
                </a:solidFill>
              </a:rPr>
              <a:t>of</a:t>
            </a:r>
            <a:r>
              <a:rPr lang="hr-HR" sz="2100" i="1" dirty="0">
                <a:solidFill>
                  <a:srgbClr val="71AF55"/>
                </a:solidFill>
              </a:rPr>
              <a:t> </a:t>
            </a:r>
            <a:r>
              <a:rPr lang="hr-HR" sz="2100" i="1" dirty="0" err="1">
                <a:solidFill>
                  <a:srgbClr val="71AF55"/>
                </a:solidFill>
              </a:rPr>
              <a:t>stress</a:t>
            </a:r>
            <a:r>
              <a:rPr lang="hr-HR" sz="2100" i="1" dirty="0">
                <a:solidFill>
                  <a:srgbClr val="71AF55"/>
                </a:solidFill>
              </a:rPr>
              <a:t>.</a:t>
            </a:r>
            <a:endParaRPr lang="en-GB" sz="2100" i="1" dirty="0">
              <a:solidFill>
                <a:srgbClr val="71AF55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B1C11D69-209D-D5C5-4730-E0BFBA812D80}"/>
              </a:ext>
            </a:extLst>
          </p:cNvPr>
          <p:cNvSpPr txBox="1"/>
          <p:nvPr/>
        </p:nvSpPr>
        <p:spPr>
          <a:xfrm>
            <a:off x="6013174" y="2398251"/>
            <a:ext cx="48602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100" i="1" dirty="0">
                <a:solidFill>
                  <a:srgbClr val="71AF55"/>
                </a:solidFill>
              </a:rPr>
              <a:t>In some </a:t>
            </a:r>
            <a:r>
              <a:rPr lang="hr-HR" sz="2100" i="1" dirty="0" err="1">
                <a:solidFill>
                  <a:srgbClr val="71AF55"/>
                </a:solidFill>
              </a:rPr>
              <a:t>zoos</a:t>
            </a:r>
            <a:r>
              <a:rPr lang="hr-HR" sz="2100" i="1" dirty="0">
                <a:solidFill>
                  <a:srgbClr val="71AF55"/>
                </a:solidFill>
              </a:rPr>
              <a:t> </a:t>
            </a:r>
            <a:r>
              <a:rPr lang="hr-HR" sz="2100" i="1" dirty="0" err="1">
                <a:solidFill>
                  <a:srgbClr val="71AF55"/>
                </a:solidFill>
              </a:rPr>
              <a:t>animals</a:t>
            </a:r>
            <a:r>
              <a:rPr lang="hr-HR" sz="2100" i="1" dirty="0">
                <a:solidFill>
                  <a:srgbClr val="71AF55"/>
                </a:solidFill>
              </a:rPr>
              <a:t> live </a:t>
            </a:r>
            <a:r>
              <a:rPr lang="hr-HR" sz="2100" i="1" dirty="0" err="1">
                <a:solidFill>
                  <a:srgbClr val="71AF55"/>
                </a:solidFill>
              </a:rPr>
              <a:t>in</a:t>
            </a:r>
            <a:r>
              <a:rPr lang="hr-HR" sz="2100" i="1" dirty="0">
                <a:solidFill>
                  <a:srgbClr val="71AF55"/>
                </a:solidFill>
              </a:rPr>
              <a:t> </a:t>
            </a:r>
            <a:r>
              <a:rPr lang="hr-HR" sz="2100" i="1" dirty="0" err="1">
                <a:solidFill>
                  <a:srgbClr val="71AF55"/>
                </a:solidFill>
              </a:rPr>
              <a:t>poor</a:t>
            </a:r>
            <a:r>
              <a:rPr lang="hr-HR" sz="2100" i="1" dirty="0">
                <a:solidFill>
                  <a:srgbClr val="71AF55"/>
                </a:solidFill>
              </a:rPr>
              <a:t> </a:t>
            </a:r>
            <a:r>
              <a:rPr lang="hr-HR" sz="2100" i="1" dirty="0" err="1">
                <a:solidFill>
                  <a:srgbClr val="71AF55"/>
                </a:solidFill>
              </a:rPr>
              <a:t>conditions</a:t>
            </a:r>
            <a:r>
              <a:rPr lang="hr-HR" sz="2100" i="1" dirty="0">
                <a:solidFill>
                  <a:srgbClr val="71AF55"/>
                </a:solidFill>
              </a:rPr>
              <a:t>.</a:t>
            </a:r>
            <a:endParaRPr lang="en-GB" sz="2100" i="1" dirty="0">
              <a:solidFill>
                <a:srgbClr val="71AF55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F6A6A8A5-B07D-8DCE-1A41-DFC2B10664D6}"/>
              </a:ext>
            </a:extLst>
          </p:cNvPr>
          <p:cNvSpPr txBox="1"/>
          <p:nvPr/>
        </p:nvSpPr>
        <p:spPr>
          <a:xfrm>
            <a:off x="308113" y="2132636"/>
            <a:ext cx="48602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100" i="1" dirty="0">
                <a:solidFill>
                  <a:srgbClr val="71AF55"/>
                </a:solidFill>
              </a:rPr>
              <a:t>Some </a:t>
            </a:r>
            <a:r>
              <a:rPr lang="hr-HR" sz="2100" i="1" dirty="0" err="1">
                <a:solidFill>
                  <a:srgbClr val="71AF55"/>
                </a:solidFill>
              </a:rPr>
              <a:t>animals</a:t>
            </a:r>
            <a:r>
              <a:rPr lang="hr-HR" sz="2100" i="1" dirty="0">
                <a:solidFill>
                  <a:srgbClr val="71AF55"/>
                </a:solidFill>
              </a:rPr>
              <a:t> </a:t>
            </a:r>
            <a:r>
              <a:rPr lang="hr-HR" sz="2100" i="1" dirty="0" err="1">
                <a:solidFill>
                  <a:srgbClr val="71AF55"/>
                </a:solidFill>
              </a:rPr>
              <a:t>have</a:t>
            </a:r>
            <a:r>
              <a:rPr lang="hr-HR" sz="2100" i="1" dirty="0">
                <a:solidFill>
                  <a:srgbClr val="71AF55"/>
                </a:solidFill>
              </a:rPr>
              <a:t> </a:t>
            </a:r>
            <a:r>
              <a:rPr lang="hr-HR" sz="2100" i="1" dirty="0" err="1">
                <a:solidFill>
                  <a:srgbClr val="71AF55"/>
                </a:solidFill>
              </a:rPr>
              <a:t>been</a:t>
            </a:r>
            <a:r>
              <a:rPr lang="hr-HR" sz="2100" i="1" dirty="0">
                <a:solidFill>
                  <a:srgbClr val="71AF55"/>
                </a:solidFill>
              </a:rPr>
              <a:t> </a:t>
            </a:r>
            <a:r>
              <a:rPr lang="hr-HR" sz="2100" i="1" dirty="0" err="1">
                <a:solidFill>
                  <a:srgbClr val="71AF55"/>
                </a:solidFill>
              </a:rPr>
              <a:t>successfully</a:t>
            </a:r>
            <a:r>
              <a:rPr lang="hr-HR" sz="2100" i="1" dirty="0">
                <a:solidFill>
                  <a:srgbClr val="71AF55"/>
                </a:solidFill>
              </a:rPr>
              <a:t> </a:t>
            </a:r>
            <a:r>
              <a:rPr lang="hr-HR" sz="2100" i="1" dirty="0" err="1">
                <a:solidFill>
                  <a:srgbClr val="71AF55"/>
                </a:solidFill>
              </a:rPr>
              <a:t>released</a:t>
            </a:r>
            <a:r>
              <a:rPr lang="hr-HR" sz="2100" i="1" dirty="0">
                <a:solidFill>
                  <a:srgbClr val="71AF55"/>
                </a:solidFill>
              </a:rPr>
              <a:t> </a:t>
            </a:r>
            <a:r>
              <a:rPr lang="hr-HR" sz="2100" i="1" dirty="0" err="1">
                <a:solidFill>
                  <a:srgbClr val="71AF55"/>
                </a:solidFill>
              </a:rPr>
              <a:t>into</a:t>
            </a:r>
            <a:r>
              <a:rPr lang="hr-HR" sz="2100" i="1" dirty="0">
                <a:solidFill>
                  <a:srgbClr val="71AF55"/>
                </a:solidFill>
              </a:rPr>
              <a:t> </a:t>
            </a:r>
            <a:r>
              <a:rPr lang="hr-HR" sz="2100" i="1" dirty="0" err="1">
                <a:solidFill>
                  <a:srgbClr val="71AF55"/>
                </a:solidFill>
              </a:rPr>
              <a:t>the</a:t>
            </a:r>
            <a:r>
              <a:rPr lang="hr-HR" sz="2100" i="1" dirty="0">
                <a:solidFill>
                  <a:srgbClr val="71AF55"/>
                </a:solidFill>
              </a:rPr>
              <a:t> </a:t>
            </a:r>
            <a:r>
              <a:rPr lang="hr-HR" sz="2100" i="1" dirty="0" err="1">
                <a:solidFill>
                  <a:srgbClr val="71AF55"/>
                </a:solidFill>
              </a:rPr>
              <a:t>wild</a:t>
            </a:r>
            <a:r>
              <a:rPr lang="hr-HR" sz="2100" i="1" dirty="0">
                <a:solidFill>
                  <a:srgbClr val="71AF55"/>
                </a:solidFill>
              </a:rPr>
              <a:t>.</a:t>
            </a:r>
            <a:endParaRPr lang="en-GB" sz="2100" i="1" dirty="0">
              <a:solidFill>
                <a:srgbClr val="71AF55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361502C4-8799-B74B-4E40-11D9A495A80F}"/>
              </a:ext>
            </a:extLst>
          </p:cNvPr>
          <p:cNvSpPr txBox="1"/>
          <p:nvPr/>
        </p:nvSpPr>
        <p:spPr>
          <a:xfrm>
            <a:off x="308112" y="2931082"/>
            <a:ext cx="55460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100" i="1" dirty="0">
                <a:solidFill>
                  <a:srgbClr val="71AF55"/>
                </a:solidFill>
              </a:rPr>
              <a:t>Zoo </a:t>
            </a:r>
            <a:r>
              <a:rPr lang="hr-HR" sz="2100" i="1" dirty="0" err="1">
                <a:solidFill>
                  <a:srgbClr val="71AF55"/>
                </a:solidFill>
              </a:rPr>
              <a:t>will</a:t>
            </a:r>
            <a:r>
              <a:rPr lang="hr-HR" sz="2100" i="1" dirty="0">
                <a:solidFill>
                  <a:srgbClr val="71AF55"/>
                </a:solidFill>
              </a:rPr>
              <a:t> </a:t>
            </a:r>
            <a:r>
              <a:rPr lang="hr-HR" sz="2100" i="1" dirty="0" err="1">
                <a:solidFill>
                  <a:srgbClr val="71AF55"/>
                </a:solidFill>
              </a:rPr>
              <a:t>become</a:t>
            </a:r>
            <a:r>
              <a:rPr lang="hr-HR" sz="2100" i="1" dirty="0">
                <a:solidFill>
                  <a:srgbClr val="71AF55"/>
                </a:solidFill>
              </a:rPr>
              <a:t> </a:t>
            </a:r>
            <a:r>
              <a:rPr lang="hr-HR" sz="2100" i="1" dirty="0" err="1">
                <a:solidFill>
                  <a:srgbClr val="71AF55"/>
                </a:solidFill>
              </a:rPr>
              <a:t>incubators</a:t>
            </a:r>
            <a:r>
              <a:rPr lang="hr-HR" sz="2100" i="1" dirty="0">
                <a:solidFill>
                  <a:srgbClr val="71AF55"/>
                </a:solidFill>
              </a:rPr>
              <a:t> </a:t>
            </a:r>
            <a:r>
              <a:rPr lang="hr-HR" sz="2100" i="1" dirty="0" err="1">
                <a:solidFill>
                  <a:srgbClr val="71AF55"/>
                </a:solidFill>
              </a:rPr>
              <a:t>of</a:t>
            </a:r>
            <a:r>
              <a:rPr lang="hr-HR" sz="2100" i="1" dirty="0">
                <a:solidFill>
                  <a:srgbClr val="71AF55"/>
                </a:solidFill>
              </a:rPr>
              <a:t> </a:t>
            </a:r>
            <a:r>
              <a:rPr lang="hr-HR" sz="2100" i="1" dirty="0" err="1">
                <a:solidFill>
                  <a:srgbClr val="71AF55"/>
                </a:solidFill>
              </a:rPr>
              <a:t>animal</a:t>
            </a:r>
            <a:r>
              <a:rPr lang="hr-HR" sz="2100" i="1" dirty="0">
                <a:solidFill>
                  <a:srgbClr val="71AF55"/>
                </a:solidFill>
              </a:rPr>
              <a:t> </a:t>
            </a:r>
            <a:r>
              <a:rPr lang="hr-HR" sz="2100" i="1" dirty="0" err="1">
                <a:solidFill>
                  <a:srgbClr val="71AF55"/>
                </a:solidFill>
              </a:rPr>
              <a:t>species</a:t>
            </a:r>
            <a:r>
              <a:rPr lang="hr-HR" sz="2100" i="1" dirty="0">
                <a:solidFill>
                  <a:srgbClr val="71AF55"/>
                </a:solidFill>
              </a:rPr>
              <a:t>.</a:t>
            </a:r>
            <a:endParaRPr lang="en-GB" sz="2100" i="1" dirty="0">
              <a:solidFill>
                <a:srgbClr val="71A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5D02000-EC35-A3CD-32E5-8D4DDBCE3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337" y="0"/>
            <a:ext cx="9135325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FBDCEDC1-473B-C1C3-B40C-308C0FAA98D1}"/>
              </a:ext>
            </a:extLst>
          </p:cNvPr>
          <p:cNvSpPr txBox="1"/>
          <p:nvPr/>
        </p:nvSpPr>
        <p:spPr>
          <a:xfrm>
            <a:off x="1717181" y="0"/>
            <a:ext cx="2437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Workbook</a:t>
            </a:r>
            <a:r>
              <a:rPr lang="hr-HR" dirty="0"/>
              <a:t>, </a:t>
            </a:r>
            <a:r>
              <a:rPr lang="hr-HR" dirty="0" err="1"/>
              <a:t>page</a:t>
            </a:r>
            <a:r>
              <a:rPr lang="hr-HR" dirty="0"/>
              <a:t>  71</a:t>
            </a:r>
          </a:p>
        </p:txBody>
      </p:sp>
    </p:spTree>
    <p:extLst>
      <p:ext uri="{BB962C8B-B14F-4D97-AF65-F5344CB8AC3E}">
        <p14:creationId xmlns:p14="http://schemas.microsoft.com/office/powerpoint/2010/main" val="159939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707677A-0B3E-0BFC-D93E-AEC389D8E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4" y="923575"/>
            <a:ext cx="12088912" cy="5010849"/>
          </a:xfrm>
          <a:prstGeom prst="rect">
            <a:avLst/>
          </a:prstGeom>
        </p:spPr>
      </p:pic>
      <p:sp>
        <p:nvSpPr>
          <p:cNvPr id="4" name="Elipsa 3">
            <a:extLst>
              <a:ext uri="{FF2B5EF4-FFF2-40B4-BE49-F238E27FC236}">
                <a16:creationId xmlns:a16="http://schemas.microsoft.com/office/drawing/2014/main" id="{869324B1-04E9-D23E-7278-34B137D707A0}"/>
              </a:ext>
            </a:extLst>
          </p:cNvPr>
          <p:cNvSpPr/>
          <p:nvPr/>
        </p:nvSpPr>
        <p:spPr>
          <a:xfrm>
            <a:off x="6808305" y="2504660"/>
            <a:ext cx="894522" cy="456436"/>
          </a:xfrm>
          <a:prstGeom prst="ellipse">
            <a:avLst/>
          </a:prstGeom>
          <a:noFill/>
          <a:ln>
            <a:solidFill>
              <a:srgbClr val="71A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5E7111A2-56F1-32EA-40DB-DE0F8CCFC6D0}"/>
              </a:ext>
            </a:extLst>
          </p:cNvPr>
          <p:cNvSpPr/>
          <p:nvPr/>
        </p:nvSpPr>
        <p:spPr>
          <a:xfrm>
            <a:off x="1341783" y="3124199"/>
            <a:ext cx="947531" cy="456436"/>
          </a:xfrm>
          <a:prstGeom prst="ellipse">
            <a:avLst/>
          </a:prstGeom>
          <a:noFill/>
          <a:ln>
            <a:solidFill>
              <a:srgbClr val="71A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3393BE80-DC0C-D3A1-F66D-4FFAA9E7FA73}"/>
              </a:ext>
            </a:extLst>
          </p:cNvPr>
          <p:cNvSpPr/>
          <p:nvPr/>
        </p:nvSpPr>
        <p:spPr>
          <a:xfrm>
            <a:off x="6301409" y="3668687"/>
            <a:ext cx="699052" cy="456436"/>
          </a:xfrm>
          <a:prstGeom prst="ellipse">
            <a:avLst/>
          </a:prstGeom>
          <a:noFill/>
          <a:ln>
            <a:solidFill>
              <a:srgbClr val="71A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6CC72172-57C6-4D88-8889-CDE84A0BC70F}"/>
              </a:ext>
            </a:extLst>
          </p:cNvPr>
          <p:cNvSpPr/>
          <p:nvPr/>
        </p:nvSpPr>
        <p:spPr>
          <a:xfrm>
            <a:off x="2368827" y="4200939"/>
            <a:ext cx="947531" cy="456436"/>
          </a:xfrm>
          <a:prstGeom prst="ellipse">
            <a:avLst/>
          </a:prstGeom>
          <a:noFill/>
          <a:ln>
            <a:solidFill>
              <a:srgbClr val="71A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28E48219-9F21-F97D-D9EB-BA21A2CEA849}"/>
              </a:ext>
            </a:extLst>
          </p:cNvPr>
          <p:cNvSpPr/>
          <p:nvPr/>
        </p:nvSpPr>
        <p:spPr>
          <a:xfrm>
            <a:off x="3939209" y="4795122"/>
            <a:ext cx="699052" cy="456436"/>
          </a:xfrm>
          <a:prstGeom prst="ellipse">
            <a:avLst/>
          </a:prstGeom>
          <a:noFill/>
          <a:ln>
            <a:solidFill>
              <a:srgbClr val="71A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F9CE13C9-E583-70B0-4A38-F52C110DFF4E}"/>
              </a:ext>
            </a:extLst>
          </p:cNvPr>
          <p:cNvSpPr/>
          <p:nvPr/>
        </p:nvSpPr>
        <p:spPr>
          <a:xfrm>
            <a:off x="6448840" y="5381531"/>
            <a:ext cx="699052" cy="456436"/>
          </a:xfrm>
          <a:prstGeom prst="ellipse">
            <a:avLst/>
          </a:prstGeom>
          <a:noFill/>
          <a:ln>
            <a:solidFill>
              <a:srgbClr val="71A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182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A194CF8-883D-DA95-BAE7-5881D0F90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3749"/>
            <a:ext cx="12192000" cy="353050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B807530-A7DC-D92E-737B-DF41DD113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" y="4322592"/>
            <a:ext cx="11241069" cy="17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51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45D0368-2AE2-8FD7-936B-146CD002F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869"/>
            <a:ext cx="12192000" cy="6480262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695EA194-63EC-88B5-34AE-725AD6F34AF7}"/>
              </a:ext>
            </a:extLst>
          </p:cNvPr>
          <p:cNvSpPr txBox="1"/>
          <p:nvPr/>
        </p:nvSpPr>
        <p:spPr>
          <a:xfrm>
            <a:off x="2126973" y="2895512"/>
            <a:ext cx="1769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calf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8E9E25C8-1375-1C83-2140-526199C54E98}"/>
              </a:ext>
            </a:extLst>
          </p:cNvPr>
          <p:cNvSpPr txBox="1"/>
          <p:nvPr/>
        </p:nvSpPr>
        <p:spPr>
          <a:xfrm>
            <a:off x="1043609" y="3988816"/>
            <a:ext cx="2494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captivity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1E7ECEE0-EFC3-186E-9E9A-F155BED62EE8}"/>
              </a:ext>
            </a:extLst>
          </p:cNvPr>
          <p:cNvSpPr txBox="1"/>
          <p:nvPr/>
        </p:nvSpPr>
        <p:spPr>
          <a:xfrm>
            <a:off x="5420139" y="4568598"/>
            <a:ext cx="2173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endangered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91A5BBA-9C38-273C-2734-89CB477EEDD3}"/>
              </a:ext>
            </a:extLst>
          </p:cNvPr>
          <p:cNvSpPr txBox="1"/>
          <p:nvPr/>
        </p:nvSpPr>
        <p:spPr>
          <a:xfrm>
            <a:off x="1116498" y="5066619"/>
            <a:ext cx="1338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extinct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C01CCDC3-9B68-05FA-3FAE-0EE1C521E449}"/>
              </a:ext>
            </a:extLst>
          </p:cNvPr>
          <p:cNvSpPr txBox="1"/>
          <p:nvPr/>
        </p:nvSpPr>
        <p:spPr>
          <a:xfrm>
            <a:off x="1603513" y="5642025"/>
            <a:ext cx="3038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conservation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99CE4117-BE74-F6BD-3401-45475A3F2AAF}"/>
              </a:ext>
            </a:extLst>
          </p:cNvPr>
          <p:cNvSpPr txBox="1"/>
          <p:nvPr/>
        </p:nvSpPr>
        <p:spPr>
          <a:xfrm>
            <a:off x="1742660" y="6229537"/>
            <a:ext cx="164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staff</a:t>
            </a:r>
            <a:endParaRPr lang="hr-HR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4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681BDDA-50C4-7699-3388-F631CDCF0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05" y="0"/>
            <a:ext cx="6576571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E5875D5-948B-293E-A386-B740594AF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423" y="46674"/>
            <a:ext cx="4820323" cy="6811326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59DDDE43-D749-6CF0-1ADB-2A38E7972CEA}"/>
              </a:ext>
            </a:extLst>
          </p:cNvPr>
          <p:cNvSpPr txBox="1"/>
          <p:nvPr/>
        </p:nvSpPr>
        <p:spPr>
          <a:xfrm>
            <a:off x="3677478" y="708903"/>
            <a:ext cx="377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506E2331-B41F-64FB-71BA-5AC8729D0DB0}"/>
              </a:ext>
            </a:extLst>
          </p:cNvPr>
          <p:cNvSpPr txBox="1"/>
          <p:nvPr/>
        </p:nvSpPr>
        <p:spPr>
          <a:xfrm>
            <a:off x="3657599" y="1984424"/>
            <a:ext cx="377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D11CE543-A276-4052-D7E4-7F365654CC08}"/>
              </a:ext>
            </a:extLst>
          </p:cNvPr>
          <p:cNvSpPr txBox="1"/>
          <p:nvPr/>
        </p:nvSpPr>
        <p:spPr>
          <a:xfrm>
            <a:off x="3677478" y="2897670"/>
            <a:ext cx="377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3A0D3C70-307F-C623-1EE1-9B36F8B46BE9}"/>
              </a:ext>
            </a:extLst>
          </p:cNvPr>
          <p:cNvSpPr txBox="1"/>
          <p:nvPr/>
        </p:nvSpPr>
        <p:spPr>
          <a:xfrm>
            <a:off x="3677478" y="4469146"/>
            <a:ext cx="377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B96B6EB6-E9DE-4D11-08E0-C68EEC9769A6}"/>
              </a:ext>
            </a:extLst>
          </p:cNvPr>
          <p:cNvSpPr txBox="1"/>
          <p:nvPr/>
        </p:nvSpPr>
        <p:spPr>
          <a:xfrm>
            <a:off x="3697355" y="5462557"/>
            <a:ext cx="377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2380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A1096E1-F719-4B9E-FB93-81BCCCA7E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3" y="1199839"/>
            <a:ext cx="12031754" cy="4458322"/>
          </a:xfrm>
          <a:prstGeom prst="rect">
            <a:avLst/>
          </a:prstGeom>
        </p:spPr>
      </p:pic>
      <p:sp>
        <p:nvSpPr>
          <p:cNvPr id="4" name="Znak oduzimanja 3">
            <a:extLst>
              <a:ext uri="{FF2B5EF4-FFF2-40B4-BE49-F238E27FC236}">
                <a16:creationId xmlns:a16="http://schemas.microsoft.com/office/drawing/2014/main" id="{61024222-F25C-94B6-7B32-899B8C8D2620}"/>
              </a:ext>
            </a:extLst>
          </p:cNvPr>
          <p:cNvSpPr/>
          <p:nvPr/>
        </p:nvSpPr>
        <p:spPr>
          <a:xfrm flipV="1">
            <a:off x="1043609" y="3364395"/>
            <a:ext cx="1023731" cy="129209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6F720AF1-1ED4-EA00-2745-86C3EF2F5CFE}"/>
              </a:ext>
            </a:extLst>
          </p:cNvPr>
          <p:cNvSpPr txBox="1"/>
          <p:nvPr/>
        </p:nvSpPr>
        <p:spPr>
          <a:xfrm>
            <a:off x="1172818" y="2924640"/>
            <a:ext cx="112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71AF55"/>
                </a:solidFill>
                <a:highlight>
                  <a:srgbClr val="FFFF00"/>
                </a:highlight>
              </a:rPr>
              <a:t>animals</a:t>
            </a:r>
            <a:endParaRPr lang="hr-HR" b="1" dirty="0">
              <a:solidFill>
                <a:srgbClr val="71AF55"/>
              </a:solidFill>
              <a:highlight>
                <a:srgbClr val="FFFF00"/>
              </a:highlight>
            </a:endParaRPr>
          </a:p>
        </p:txBody>
      </p:sp>
      <p:sp>
        <p:nvSpPr>
          <p:cNvPr id="6" name="Znak oduzimanja 5">
            <a:extLst>
              <a:ext uri="{FF2B5EF4-FFF2-40B4-BE49-F238E27FC236}">
                <a16:creationId xmlns:a16="http://schemas.microsoft.com/office/drawing/2014/main" id="{8022CE5F-DEB8-A635-0112-A09355DF774A}"/>
              </a:ext>
            </a:extLst>
          </p:cNvPr>
          <p:cNvSpPr/>
          <p:nvPr/>
        </p:nvSpPr>
        <p:spPr>
          <a:xfrm flipV="1">
            <a:off x="5668312" y="3293972"/>
            <a:ext cx="1023731" cy="129209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97CD114E-79FF-2B1A-532A-C75BD6D77865}"/>
              </a:ext>
            </a:extLst>
          </p:cNvPr>
          <p:cNvSpPr txBox="1"/>
          <p:nvPr/>
        </p:nvSpPr>
        <p:spPr>
          <a:xfrm>
            <a:off x="5668313" y="2928760"/>
            <a:ext cx="112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71AF55"/>
                </a:solidFill>
                <a:highlight>
                  <a:srgbClr val="FFFF00"/>
                </a:highlight>
              </a:rPr>
              <a:t>greater</a:t>
            </a:r>
            <a:endParaRPr lang="hr-HR" b="1" dirty="0">
              <a:solidFill>
                <a:srgbClr val="71AF55"/>
              </a:solidFill>
              <a:highlight>
                <a:srgbClr val="FFFF00"/>
              </a:highlight>
            </a:endParaRPr>
          </a:p>
        </p:txBody>
      </p:sp>
      <p:sp>
        <p:nvSpPr>
          <p:cNvPr id="8" name="Znak oduzimanja 7">
            <a:extLst>
              <a:ext uri="{FF2B5EF4-FFF2-40B4-BE49-F238E27FC236}">
                <a16:creationId xmlns:a16="http://schemas.microsoft.com/office/drawing/2014/main" id="{9D027DD8-4ACF-37EE-50EC-593846991E21}"/>
              </a:ext>
            </a:extLst>
          </p:cNvPr>
          <p:cNvSpPr/>
          <p:nvPr/>
        </p:nvSpPr>
        <p:spPr>
          <a:xfrm flipV="1">
            <a:off x="1330036" y="3828522"/>
            <a:ext cx="1477769" cy="129208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52375B5C-8495-1A3F-D327-0913F9BCC376}"/>
              </a:ext>
            </a:extLst>
          </p:cNvPr>
          <p:cNvSpPr txBox="1"/>
          <p:nvPr/>
        </p:nvSpPr>
        <p:spPr>
          <a:xfrm>
            <a:off x="1505779" y="3466716"/>
            <a:ext cx="112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71AF55"/>
                </a:solidFill>
                <a:highlight>
                  <a:srgbClr val="FFFF00"/>
                </a:highlight>
              </a:rPr>
              <a:t>captivity</a:t>
            </a:r>
            <a:endParaRPr lang="hr-HR" b="1" dirty="0">
              <a:solidFill>
                <a:srgbClr val="71AF55"/>
              </a:solidFill>
              <a:highlight>
                <a:srgbClr val="FFFF00"/>
              </a:highlight>
            </a:endParaRPr>
          </a:p>
        </p:txBody>
      </p:sp>
      <p:sp>
        <p:nvSpPr>
          <p:cNvPr id="10" name="Znak oduzimanja 9">
            <a:extLst>
              <a:ext uri="{FF2B5EF4-FFF2-40B4-BE49-F238E27FC236}">
                <a16:creationId xmlns:a16="http://schemas.microsoft.com/office/drawing/2014/main" id="{FB875CA0-195E-780A-A3D5-7E5529CF1C38}"/>
              </a:ext>
            </a:extLst>
          </p:cNvPr>
          <p:cNvSpPr/>
          <p:nvPr/>
        </p:nvSpPr>
        <p:spPr>
          <a:xfrm flipV="1">
            <a:off x="3950348" y="3824348"/>
            <a:ext cx="1023731" cy="129209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D4FBB5EA-1715-FA45-22FD-AAA0CA71F01C}"/>
              </a:ext>
            </a:extLst>
          </p:cNvPr>
          <p:cNvSpPr txBox="1"/>
          <p:nvPr/>
        </p:nvSpPr>
        <p:spPr>
          <a:xfrm>
            <a:off x="4072173" y="3466716"/>
            <a:ext cx="112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71AF55"/>
                </a:solidFill>
                <a:highlight>
                  <a:srgbClr val="FFFF00"/>
                </a:highlight>
              </a:rPr>
              <a:t>instincts</a:t>
            </a:r>
            <a:endParaRPr lang="hr-HR" b="1" dirty="0">
              <a:solidFill>
                <a:srgbClr val="71AF55"/>
              </a:solidFill>
              <a:highlight>
                <a:srgbClr val="FFFF00"/>
              </a:highlight>
            </a:endParaRPr>
          </a:p>
        </p:txBody>
      </p:sp>
      <p:sp>
        <p:nvSpPr>
          <p:cNvPr id="12" name="Znak oduzimanja 11">
            <a:extLst>
              <a:ext uri="{FF2B5EF4-FFF2-40B4-BE49-F238E27FC236}">
                <a16:creationId xmlns:a16="http://schemas.microsoft.com/office/drawing/2014/main" id="{9D97B446-C6DF-8A10-8955-710EA430032E}"/>
              </a:ext>
            </a:extLst>
          </p:cNvPr>
          <p:cNvSpPr/>
          <p:nvPr/>
        </p:nvSpPr>
        <p:spPr>
          <a:xfrm flipV="1">
            <a:off x="235829" y="4347030"/>
            <a:ext cx="2393072" cy="129208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8E4FB804-BAB0-03A1-560D-F89D46F924F2}"/>
              </a:ext>
            </a:extLst>
          </p:cNvPr>
          <p:cNvSpPr txBox="1"/>
          <p:nvPr/>
        </p:nvSpPr>
        <p:spPr>
          <a:xfrm>
            <a:off x="618937" y="3962642"/>
            <a:ext cx="162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71AF55"/>
                </a:solidFill>
                <a:highlight>
                  <a:srgbClr val="FFFF00"/>
                </a:highlight>
              </a:rPr>
              <a:t>successfully</a:t>
            </a:r>
            <a:endParaRPr lang="hr-HR" b="1" dirty="0">
              <a:solidFill>
                <a:srgbClr val="71AF55"/>
              </a:solidFill>
              <a:highlight>
                <a:srgbClr val="FFFF00"/>
              </a:highlight>
            </a:endParaRPr>
          </a:p>
        </p:txBody>
      </p:sp>
      <p:sp>
        <p:nvSpPr>
          <p:cNvPr id="14" name="Znak oduzimanja 13">
            <a:extLst>
              <a:ext uri="{FF2B5EF4-FFF2-40B4-BE49-F238E27FC236}">
                <a16:creationId xmlns:a16="http://schemas.microsoft.com/office/drawing/2014/main" id="{4B5F9139-07C3-B8A3-8BD4-22952A69E17E}"/>
              </a:ext>
            </a:extLst>
          </p:cNvPr>
          <p:cNvSpPr/>
          <p:nvPr/>
        </p:nvSpPr>
        <p:spPr>
          <a:xfrm flipV="1">
            <a:off x="1151132" y="4830514"/>
            <a:ext cx="1477769" cy="129208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FE0BF840-8EBB-E3AC-DDF4-2C2F0DDCEC06}"/>
              </a:ext>
            </a:extLst>
          </p:cNvPr>
          <p:cNvSpPr txBox="1"/>
          <p:nvPr/>
        </p:nvSpPr>
        <p:spPr>
          <a:xfrm>
            <a:off x="1505779" y="4461182"/>
            <a:ext cx="112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71AF55"/>
                </a:solidFill>
                <a:highlight>
                  <a:srgbClr val="FFFF00"/>
                </a:highlight>
              </a:rPr>
              <a:t>zoos</a:t>
            </a:r>
            <a:endParaRPr lang="hr-HR" b="1" dirty="0">
              <a:solidFill>
                <a:srgbClr val="71AF55"/>
              </a:solidFill>
              <a:highlight>
                <a:srgbClr val="FFFF00"/>
              </a:highlight>
            </a:endParaRPr>
          </a:p>
        </p:txBody>
      </p:sp>
      <p:sp>
        <p:nvSpPr>
          <p:cNvPr id="19" name="Znak oduzimanja 18">
            <a:extLst>
              <a:ext uri="{FF2B5EF4-FFF2-40B4-BE49-F238E27FC236}">
                <a16:creationId xmlns:a16="http://schemas.microsoft.com/office/drawing/2014/main" id="{47508049-4CF3-D1E8-F20A-6DFF5C98D7D6}"/>
              </a:ext>
            </a:extLst>
          </p:cNvPr>
          <p:cNvSpPr/>
          <p:nvPr/>
        </p:nvSpPr>
        <p:spPr>
          <a:xfrm flipV="1">
            <a:off x="9152822" y="4880567"/>
            <a:ext cx="1023731" cy="129209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0000"/>
              </a:solidFill>
            </a:endParaRP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B085521C-F5E0-5750-9304-1184C4FD7512}"/>
              </a:ext>
            </a:extLst>
          </p:cNvPr>
          <p:cNvSpPr txBox="1"/>
          <p:nvPr/>
        </p:nvSpPr>
        <p:spPr>
          <a:xfrm>
            <a:off x="9384337" y="4422531"/>
            <a:ext cx="112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71AF55"/>
                </a:solidFill>
                <a:highlight>
                  <a:srgbClr val="FFFF00"/>
                </a:highlight>
              </a:rPr>
              <a:t>will</a:t>
            </a:r>
            <a:endParaRPr lang="hr-HR" b="1" dirty="0">
              <a:solidFill>
                <a:srgbClr val="71AF55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3402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8" grpId="0"/>
      <p:bldP spid="19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24E426B1-1C67-1062-D8A2-C995F51C9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2904" cy="472757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4D446C9-182F-98B6-5F07-504682005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122" y="2803252"/>
            <a:ext cx="3067878" cy="4054748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3B68183-0946-D915-E639-54A2D9DE3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30" y="4992242"/>
            <a:ext cx="6570985" cy="151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88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D6D2DE3-7327-38B7-9BB9-230F92115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7483"/>
            <a:ext cx="12192000" cy="312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21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EBEE87F-E4BE-828B-E622-947CA5198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6645"/>
            <a:ext cx="12192000" cy="248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88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2376D9C-F7ED-82FD-E41C-CC740A67C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87" y="528232"/>
            <a:ext cx="11117226" cy="580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76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89316A7-78F6-5314-069E-BA71C5FFB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08" y="575864"/>
            <a:ext cx="11174384" cy="570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49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050D976-4F90-7778-599C-A55BA9365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7598"/>
            <a:ext cx="12192000" cy="392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62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2" descr="Vidi izvornu sliku"/>
          <p:cNvPicPr/>
          <p:nvPr/>
        </p:nvPicPr>
        <p:blipFill>
          <a:blip r:embed="rId2"/>
          <a:stretch/>
        </p:blipFill>
        <p:spPr>
          <a:xfrm>
            <a:off x="4190760" y="1240200"/>
            <a:ext cx="3809520" cy="1904760"/>
          </a:xfrm>
          <a:prstGeom prst="rect">
            <a:avLst/>
          </a:prstGeom>
          <a:ln w="0">
            <a:noFill/>
          </a:ln>
        </p:spPr>
      </p:pic>
      <p:sp>
        <p:nvSpPr>
          <p:cNvPr id="216" name="CustomShape 1"/>
          <p:cNvSpPr/>
          <p:nvPr/>
        </p:nvSpPr>
        <p:spPr>
          <a:xfrm>
            <a:off x="183240" y="2680200"/>
            <a:ext cx="11824200" cy="190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hr-HR" sz="2000" b="0" i="1" strike="noStrike" spc="-1" dirty="0">
                <a:solidFill>
                  <a:srgbClr val="000000"/>
                </a:solidFill>
                <a:latin typeface="Calibri"/>
              </a:rPr>
              <a:t>Otvori sljedeću poveznicu, te odaberi </a:t>
            </a:r>
            <a:r>
              <a:rPr lang="hr-HR" sz="2000" b="1" strike="noStrike" spc="-1" dirty="0">
                <a:solidFill>
                  <a:srgbClr val="000000"/>
                </a:solidFill>
                <a:latin typeface="Calibri"/>
              </a:rPr>
              <a:t>PLAY AND LEARN</a:t>
            </a:r>
            <a:r>
              <a:rPr lang="hr-HR" sz="2000" b="0" i="1" strike="noStrike" spc="-1" dirty="0">
                <a:solidFill>
                  <a:srgbClr val="000000"/>
                </a:solidFill>
                <a:latin typeface="Calibri"/>
              </a:rPr>
              <a:t>!</a:t>
            </a:r>
            <a:r>
              <a:rPr lang="hr-HR" sz="2000" b="0" strike="noStrike" spc="-1" dirty="0">
                <a:latin typeface="Arial"/>
              </a:rPr>
              <a:t> 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hr-HR" sz="2000" b="0" u="sng" strike="noStrike" spc="-1" dirty="0">
                <a:solidFill>
                  <a:srgbClr val="0563C1"/>
                </a:solidFill>
                <a:uFillTx/>
                <a:latin typeface="Calibri"/>
                <a:hlinkClick r:id="rId3"/>
              </a:rPr>
              <a:t> </a:t>
            </a:r>
            <a:r>
              <a:rPr lang="en-US" sz="2000" dirty="0">
                <a:hlinkClick r:id="rId3"/>
              </a:rPr>
              <a:t>Lesson 16 Look into the future | Way to go 4 (e-sfera.hr)</a:t>
            </a:r>
            <a:r>
              <a:rPr lang="hr-HR" sz="2000" dirty="0"/>
              <a:t> </a:t>
            </a:r>
            <a:endParaRPr lang="hr-HR" sz="2000" b="0" u="sng" strike="noStrike" spc="-1" dirty="0">
              <a:solidFill>
                <a:srgbClr val="0563C1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hr-HR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85948A8-CFD4-76B2-7FBB-F9A97D24F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668" y="0"/>
            <a:ext cx="2531165" cy="180498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B77057E-CC1E-D870-C828-841E442D8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401" y="-94710"/>
            <a:ext cx="5935863" cy="161161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D80E6CA-94EF-F238-F0DE-EB6152E9D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16909"/>
            <a:ext cx="12192000" cy="5341091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2A2BE80E-D7D4-64A2-8053-553EFB45E3C7}"/>
              </a:ext>
            </a:extLst>
          </p:cNvPr>
          <p:cNvSpPr txBox="1"/>
          <p:nvPr/>
        </p:nvSpPr>
        <p:spPr>
          <a:xfrm>
            <a:off x="318052" y="2607351"/>
            <a:ext cx="468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i="1" dirty="0">
                <a:solidFill>
                  <a:srgbClr val="71AF55"/>
                </a:solidFill>
              </a:rPr>
              <a:t>O</a:t>
            </a:r>
            <a:endParaRPr lang="hr-HR" sz="2800" i="1" dirty="0">
              <a:solidFill>
                <a:srgbClr val="71AF55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C4CC29FE-77B3-3119-701D-2F29B18B5809}"/>
              </a:ext>
            </a:extLst>
          </p:cNvPr>
          <p:cNvSpPr txBox="1"/>
          <p:nvPr/>
        </p:nvSpPr>
        <p:spPr>
          <a:xfrm>
            <a:off x="144640" y="4416647"/>
            <a:ext cx="1018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i="1" dirty="0">
                <a:solidFill>
                  <a:srgbClr val="71AF55"/>
                </a:solidFill>
              </a:rPr>
              <a:t>O P</a:t>
            </a:r>
            <a:endParaRPr lang="hr-HR" sz="2800" i="1" dirty="0">
              <a:solidFill>
                <a:srgbClr val="71AF55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061D21FC-E8BE-6D7C-4343-650AA2C5C531}"/>
              </a:ext>
            </a:extLst>
          </p:cNvPr>
          <p:cNvSpPr txBox="1"/>
          <p:nvPr/>
        </p:nvSpPr>
        <p:spPr>
          <a:xfrm>
            <a:off x="309160" y="3511999"/>
            <a:ext cx="404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i="1" dirty="0">
                <a:solidFill>
                  <a:srgbClr val="71AF55"/>
                </a:solidFill>
              </a:rPr>
              <a:t>O</a:t>
            </a:r>
            <a:endParaRPr lang="hr-HR" sz="2800" i="1" dirty="0">
              <a:solidFill>
                <a:srgbClr val="71AF55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17B5C37F-273D-8CFF-D9F2-F30643840D51}"/>
              </a:ext>
            </a:extLst>
          </p:cNvPr>
          <p:cNvSpPr txBox="1"/>
          <p:nvPr/>
        </p:nvSpPr>
        <p:spPr>
          <a:xfrm>
            <a:off x="148999" y="5321295"/>
            <a:ext cx="1018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i="1" dirty="0">
                <a:solidFill>
                  <a:srgbClr val="71AF55"/>
                </a:solidFill>
              </a:rPr>
              <a:t>O P</a:t>
            </a:r>
            <a:endParaRPr lang="hr-HR" sz="2800" i="1" dirty="0">
              <a:solidFill>
                <a:srgbClr val="71AF55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59AAFBCC-CA35-7ADC-59CB-2A42D478DDAA}"/>
              </a:ext>
            </a:extLst>
          </p:cNvPr>
          <p:cNvSpPr txBox="1"/>
          <p:nvPr/>
        </p:nvSpPr>
        <p:spPr>
          <a:xfrm>
            <a:off x="318052" y="6269983"/>
            <a:ext cx="1018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i="1" dirty="0">
                <a:solidFill>
                  <a:srgbClr val="71AF55"/>
                </a:solidFill>
              </a:rPr>
              <a:t>P</a:t>
            </a:r>
            <a:endParaRPr lang="hr-HR" sz="2800" i="1" dirty="0">
              <a:solidFill>
                <a:srgbClr val="71AF55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76E8BA21-EDAA-3AEA-379F-AC3C8ABF5EF5}"/>
              </a:ext>
            </a:extLst>
          </p:cNvPr>
          <p:cNvSpPr txBox="1"/>
          <p:nvPr/>
        </p:nvSpPr>
        <p:spPr>
          <a:xfrm>
            <a:off x="4207565" y="1686325"/>
            <a:ext cx="468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i="1" dirty="0">
                <a:solidFill>
                  <a:srgbClr val="71AF55"/>
                </a:solidFill>
              </a:rPr>
              <a:t>O</a:t>
            </a:r>
            <a:endParaRPr lang="hr-HR" sz="2800" i="1" dirty="0">
              <a:solidFill>
                <a:srgbClr val="71AF55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BF286A31-F3D3-C724-9669-D234C91F3E2A}"/>
              </a:ext>
            </a:extLst>
          </p:cNvPr>
          <p:cNvSpPr txBox="1"/>
          <p:nvPr/>
        </p:nvSpPr>
        <p:spPr>
          <a:xfrm>
            <a:off x="4936435" y="2633204"/>
            <a:ext cx="468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i="1" dirty="0">
                <a:solidFill>
                  <a:srgbClr val="71AF55"/>
                </a:solidFill>
              </a:rPr>
              <a:t>P</a:t>
            </a:r>
            <a:endParaRPr lang="hr-HR" sz="2800" i="1" dirty="0">
              <a:solidFill>
                <a:srgbClr val="71AF55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C0F53C68-5FBD-31DF-E8FA-FE12800B6E66}"/>
              </a:ext>
            </a:extLst>
          </p:cNvPr>
          <p:cNvSpPr txBox="1"/>
          <p:nvPr/>
        </p:nvSpPr>
        <p:spPr>
          <a:xfrm>
            <a:off x="5506280" y="3511998"/>
            <a:ext cx="468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i="1" dirty="0">
                <a:solidFill>
                  <a:srgbClr val="71AF55"/>
                </a:solidFill>
              </a:rPr>
              <a:t>O</a:t>
            </a:r>
            <a:endParaRPr lang="hr-HR" sz="2800" i="1" dirty="0">
              <a:solidFill>
                <a:srgbClr val="71AF55"/>
              </a:solidFill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AEBA8D23-3354-C4F3-7BCB-5BE829235D99}"/>
              </a:ext>
            </a:extLst>
          </p:cNvPr>
          <p:cNvSpPr txBox="1"/>
          <p:nvPr/>
        </p:nvSpPr>
        <p:spPr>
          <a:xfrm>
            <a:off x="4803913" y="4447759"/>
            <a:ext cx="468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i="1" dirty="0">
                <a:solidFill>
                  <a:srgbClr val="71AF55"/>
                </a:solidFill>
              </a:rPr>
              <a:t>O</a:t>
            </a:r>
            <a:endParaRPr lang="hr-HR" sz="2800" i="1" dirty="0">
              <a:solidFill>
                <a:srgbClr val="71AF55"/>
              </a:solidFill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83525EFD-FB21-7D9F-BEDF-35CE47C83DC3}"/>
              </a:ext>
            </a:extLst>
          </p:cNvPr>
          <p:cNvSpPr txBox="1"/>
          <p:nvPr/>
        </p:nvSpPr>
        <p:spPr>
          <a:xfrm>
            <a:off x="4661366" y="5321294"/>
            <a:ext cx="468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i="1" dirty="0">
                <a:solidFill>
                  <a:srgbClr val="71AF55"/>
                </a:solidFill>
              </a:rPr>
              <a:t>O</a:t>
            </a:r>
            <a:endParaRPr lang="hr-HR" sz="2800" i="1" dirty="0">
              <a:solidFill>
                <a:srgbClr val="71AF55"/>
              </a:solidFill>
            </a:endParaRP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BCCD808C-589B-AF55-C1DE-38A146D7EDB4}"/>
              </a:ext>
            </a:extLst>
          </p:cNvPr>
          <p:cNvSpPr txBox="1"/>
          <p:nvPr/>
        </p:nvSpPr>
        <p:spPr>
          <a:xfrm>
            <a:off x="5128506" y="6257055"/>
            <a:ext cx="468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i="1" dirty="0">
                <a:solidFill>
                  <a:srgbClr val="71AF55"/>
                </a:solidFill>
              </a:rPr>
              <a:t>P</a:t>
            </a:r>
            <a:endParaRPr lang="hr-HR" sz="2800" i="1" dirty="0">
              <a:solidFill>
                <a:srgbClr val="71A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03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5F9F621-9957-19D3-08BC-B947609E0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9" y="703101"/>
            <a:ext cx="11136621" cy="598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95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180A3CB5-DF87-4E6F-DC73-44FA049D0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386" y="960265"/>
            <a:ext cx="4060897" cy="190962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2CC8954C-09C0-9488-43AE-9D5282848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785" y="7853"/>
            <a:ext cx="4060897" cy="952412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4D46DF65-97E8-0150-FA7A-14D2ECCF5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1" y="801819"/>
            <a:ext cx="7545585" cy="6056181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8D8BEBE5-C7E2-E13F-E57B-8B6452209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1" y="0"/>
            <a:ext cx="5801535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7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133C3A3-8BEF-F2B4-E6C2-70C865A8A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0483"/>
            <a:ext cx="12192000" cy="2169763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8D939124-3C19-E27A-DBDE-33B6674B7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261" y="117754"/>
            <a:ext cx="8283478" cy="484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2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9406C6F3-5292-8CD7-DB56-C93F719D0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626" y="162296"/>
            <a:ext cx="6782747" cy="60968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420368A-8B3B-D5A0-93A3-7FF927AA9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1438"/>
            <a:ext cx="7173326" cy="195289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EA1B8761-8C01-23E0-0FA4-B2100FF63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60" y="3307653"/>
            <a:ext cx="4678017" cy="338805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17E37591-4FD5-536F-CF93-BE9BE9449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132" y="771981"/>
            <a:ext cx="4018208" cy="602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56FECB8D-B7F4-FDBF-CB64-2B90639A8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731" y="414871"/>
            <a:ext cx="7430537" cy="125747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3BD29205-6CC9-C517-2243-A2399F214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5131"/>
            <a:ext cx="12192000" cy="3467738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D6253E23-EFBE-59F0-5E2D-B8039A8DA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190" y="2864159"/>
            <a:ext cx="4900810" cy="3993841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A95E0E6F-E058-1D34-F02E-E635E5DFC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9851" y="4277270"/>
            <a:ext cx="4205072" cy="258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F6AC6848-6BB6-8092-C9D9-4A73CAA4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400"/>
            <a:ext cx="11965070" cy="402011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FAC6797-3EB3-E831-FC95-CBAF5B7F4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278" y="205833"/>
            <a:ext cx="4399722" cy="2743913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61CB8B38-20F2-E016-BBBA-20F3528BB903}"/>
              </a:ext>
            </a:extLst>
          </p:cNvPr>
          <p:cNvSpPr txBox="1"/>
          <p:nvPr/>
        </p:nvSpPr>
        <p:spPr>
          <a:xfrm>
            <a:off x="3588026" y="922455"/>
            <a:ext cx="3776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384C6770-5BA7-6C67-65DB-679C757EC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43" y="4791010"/>
            <a:ext cx="10631384" cy="93358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401A1AA2-63C2-A405-04AA-B3BA0FFD3B83}"/>
              </a:ext>
            </a:extLst>
          </p:cNvPr>
          <p:cNvSpPr txBox="1"/>
          <p:nvPr/>
        </p:nvSpPr>
        <p:spPr>
          <a:xfrm>
            <a:off x="3588025" y="2497060"/>
            <a:ext cx="3776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889471AE-B5EE-D85D-A272-7F639CA31831}"/>
              </a:ext>
            </a:extLst>
          </p:cNvPr>
          <p:cNvSpPr txBox="1"/>
          <p:nvPr/>
        </p:nvSpPr>
        <p:spPr>
          <a:xfrm>
            <a:off x="3588024" y="3297580"/>
            <a:ext cx="3776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0869D75A-FC5B-F648-0639-21C5DB9BB47F}"/>
              </a:ext>
            </a:extLst>
          </p:cNvPr>
          <p:cNvSpPr txBox="1"/>
          <p:nvPr/>
        </p:nvSpPr>
        <p:spPr>
          <a:xfrm>
            <a:off x="3588023" y="2114486"/>
            <a:ext cx="3776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C0EBF41F-97F3-795E-BAAF-6492B96D8D08}"/>
              </a:ext>
            </a:extLst>
          </p:cNvPr>
          <p:cNvSpPr txBox="1"/>
          <p:nvPr/>
        </p:nvSpPr>
        <p:spPr>
          <a:xfrm>
            <a:off x="3588023" y="1311121"/>
            <a:ext cx="3776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3DB029A0-F97F-92EB-5E25-3CF248A95A79}"/>
              </a:ext>
            </a:extLst>
          </p:cNvPr>
          <p:cNvSpPr txBox="1"/>
          <p:nvPr/>
        </p:nvSpPr>
        <p:spPr>
          <a:xfrm>
            <a:off x="3588023" y="3689091"/>
            <a:ext cx="3776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4BA41668-8E29-C533-4C6A-BFD77C548BED}"/>
              </a:ext>
            </a:extLst>
          </p:cNvPr>
          <p:cNvSpPr txBox="1"/>
          <p:nvPr/>
        </p:nvSpPr>
        <p:spPr>
          <a:xfrm>
            <a:off x="3588022" y="2931293"/>
            <a:ext cx="3776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689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10429</TotalTime>
  <Words>167</Words>
  <Application>Microsoft Office PowerPoint</Application>
  <PresentationFormat>Widescreen</PresentationFormat>
  <Paragraphs>55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ZVONKA IVKOVIĆ</dc:creator>
  <dc:description/>
  <cp:lastModifiedBy>Sanja Ivoš</cp:lastModifiedBy>
  <cp:revision>484</cp:revision>
  <dcterms:created xsi:type="dcterms:W3CDTF">2021-09-01T06:25:32Z</dcterms:created>
  <dcterms:modified xsi:type="dcterms:W3CDTF">2023-02-22T14:22:46Z</dcterms:modified>
  <dc:language>hr-HR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Široki zaslon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23</vt:i4>
  </property>
</Properties>
</file>